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67" r:id="rId3"/>
    <p:sldId id="325" r:id="rId4"/>
    <p:sldId id="326" r:id="rId5"/>
    <p:sldId id="327" r:id="rId6"/>
    <p:sldId id="328" r:id="rId7"/>
    <p:sldId id="329" r:id="rId8"/>
    <p:sldId id="330" r:id="rId9"/>
    <p:sldId id="331" r:id="rId10"/>
    <p:sldId id="332" r:id="rId11"/>
    <p:sldId id="333" r:id="rId12"/>
    <p:sldId id="334" r:id="rId13"/>
    <p:sldId id="335"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66"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46763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9879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96579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7218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68686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6141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35384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8268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15812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89712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50645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5/18/2020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4479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5/18/2020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41434374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FDED7-D340-455F-817E-2D4901453F6F}"/>
              </a:ext>
            </a:extLst>
          </p:cNvPr>
          <p:cNvSpPr>
            <a:spLocks noGrp="1"/>
          </p:cNvSpPr>
          <p:nvPr>
            <p:ph type="ctrTitle"/>
          </p:nvPr>
        </p:nvSpPr>
        <p:spPr>
          <a:xfrm>
            <a:off x="1524000" y="3851974"/>
            <a:ext cx="9144000" cy="1152663"/>
          </a:xfrm>
        </p:spPr>
        <p:txBody>
          <a:bodyPr>
            <a:normAutofit/>
          </a:bodyPr>
          <a:lstStyle/>
          <a:p>
            <a:pPr algn="ctr"/>
            <a:r>
              <a:rPr lang="en-IN" dirty="0"/>
              <a:t>Image Processing</a:t>
            </a:r>
          </a:p>
        </p:txBody>
      </p:sp>
      <p:sp>
        <p:nvSpPr>
          <p:cNvPr id="3" name="Subtitle 2">
            <a:extLst>
              <a:ext uri="{FF2B5EF4-FFF2-40B4-BE49-F238E27FC236}">
                <a16:creationId xmlns:a16="http://schemas.microsoft.com/office/drawing/2014/main" id="{D28A6947-3E80-4393-BC78-8AB19EBE0B0C}"/>
              </a:ext>
            </a:extLst>
          </p:cNvPr>
          <p:cNvSpPr>
            <a:spLocks noGrp="1"/>
          </p:cNvSpPr>
          <p:nvPr>
            <p:ph type="subTitle" idx="1"/>
          </p:nvPr>
        </p:nvSpPr>
        <p:spPr>
          <a:xfrm>
            <a:off x="1524000" y="5071718"/>
            <a:ext cx="9144000" cy="646785"/>
          </a:xfrm>
        </p:spPr>
        <p:txBody>
          <a:bodyPr>
            <a:normAutofit/>
          </a:bodyPr>
          <a:lstStyle/>
          <a:p>
            <a:pPr algn="ctr"/>
            <a:r>
              <a:rPr lang="en-IN" dirty="0"/>
              <a:t>By Girish Lande</a:t>
            </a:r>
          </a:p>
        </p:txBody>
      </p:sp>
      <p:pic>
        <p:nvPicPr>
          <p:cNvPr id="18" name="Picture 3">
            <a:extLst>
              <a:ext uri="{FF2B5EF4-FFF2-40B4-BE49-F238E27FC236}">
                <a16:creationId xmlns:a16="http://schemas.microsoft.com/office/drawing/2014/main" id="{3B85D596-1446-4D95-B612-D8B6223F4BF4}"/>
              </a:ext>
            </a:extLst>
          </p:cNvPr>
          <p:cNvPicPr>
            <a:picLocks noChangeAspect="1"/>
          </p:cNvPicPr>
          <p:nvPr/>
        </p:nvPicPr>
        <p:blipFill rotWithShape="1">
          <a:blip r:embed="rId2"/>
          <a:srcRect t="44087" b="1655"/>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494669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F558-B5D0-45BF-A4B2-C6AE2F33B367}"/>
              </a:ext>
            </a:extLst>
          </p:cNvPr>
          <p:cNvSpPr>
            <a:spLocks noGrp="1"/>
          </p:cNvSpPr>
          <p:nvPr>
            <p:ph type="title"/>
          </p:nvPr>
        </p:nvSpPr>
        <p:spPr/>
        <p:txBody>
          <a:bodyPr/>
          <a:lstStyle/>
          <a:p>
            <a:r>
              <a:rPr lang="en-IN" dirty="0"/>
              <a:t>Histogram Equalisation</a:t>
            </a:r>
          </a:p>
        </p:txBody>
      </p:sp>
      <p:pic>
        <p:nvPicPr>
          <p:cNvPr id="3074" name="Picture 2" descr="Image of Boat before and after Histogram Equalisation">
            <a:extLst>
              <a:ext uri="{FF2B5EF4-FFF2-40B4-BE49-F238E27FC236}">
                <a16:creationId xmlns:a16="http://schemas.microsoft.com/office/drawing/2014/main" id="{1317D21A-5AB6-4501-919D-0A34E9AC5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62" y="1533525"/>
            <a:ext cx="9963150" cy="532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8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44D53-EDD9-4856-97EC-692F5191A764}"/>
              </a:ext>
            </a:extLst>
          </p:cNvPr>
          <p:cNvSpPr>
            <a:spLocks noGrp="1"/>
          </p:cNvSpPr>
          <p:nvPr>
            <p:ph type="title"/>
          </p:nvPr>
        </p:nvSpPr>
        <p:spPr/>
        <p:txBody>
          <a:bodyPr/>
          <a:lstStyle/>
          <a:p>
            <a:r>
              <a:rPr lang="en-IN" dirty="0"/>
              <a:t>Transformation of Histogram</a:t>
            </a:r>
          </a:p>
        </p:txBody>
      </p:sp>
      <p:pic>
        <p:nvPicPr>
          <p:cNvPr id="4098" name="Picture 2" descr="Transformation of Histogram after applying Equalisation">
            <a:extLst>
              <a:ext uri="{FF2B5EF4-FFF2-40B4-BE49-F238E27FC236}">
                <a16:creationId xmlns:a16="http://schemas.microsoft.com/office/drawing/2014/main" id="{02689B2A-A79D-4DB2-9F47-BFC36700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690688"/>
            <a:ext cx="12077700"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49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3D41-13EA-4CAE-A2F0-A638247DE3A1}"/>
              </a:ext>
            </a:extLst>
          </p:cNvPr>
          <p:cNvSpPr>
            <a:spLocks noGrp="1"/>
          </p:cNvSpPr>
          <p:nvPr>
            <p:ph type="title"/>
          </p:nvPr>
        </p:nvSpPr>
        <p:spPr/>
        <p:txBody>
          <a:bodyPr/>
          <a:lstStyle/>
          <a:p>
            <a:r>
              <a:rPr lang="en-IN" dirty="0"/>
              <a:t>Masking</a:t>
            </a:r>
          </a:p>
        </p:txBody>
      </p:sp>
      <p:sp>
        <p:nvSpPr>
          <p:cNvPr id="6" name="Rectangle 5">
            <a:extLst>
              <a:ext uri="{FF2B5EF4-FFF2-40B4-BE49-F238E27FC236}">
                <a16:creationId xmlns:a16="http://schemas.microsoft.com/office/drawing/2014/main" id="{193F8B21-0552-4BF0-AACF-F1ED54CC8671}"/>
              </a:ext>
            </a:extLst>
          </p:cNvPr>
          <p:cNvSpPr/>
          <p:nvPr/>
        </p:nvSpPr>
        <p:spPr>
          <a:xfrm>
            <a:off x="838200" y="1803928"/>
            <a:ext cx="10638452" cy="923330"/>
          </a:xfrm>
          <a:prstGeom prst="rect">
            <a:avLst/>
          </a:prstGeom>
        </p:spPr>
        <p:txBody>
          <a:bodyPr wrap="square">
            <a:spAutoFit/>
          </a:bodyPr>
          <a:lstStyle/>
          <a:p>
            <a:r>
              <a:rPr lang="en-IN" dirty="0">
                <a:latin typeface="Arial" panose="020B0604020202020204" pitchFamily="34" charset="0"/>
              </a:rPr>
              <a:t>What is a mask</a:t>
            </a:r>
          </a:p>
          <a:p>
            <a:pPr algn="just"/>
            <a:r>
              <a:rPr lang="en-IN" dirty="0">
                <a:solidFill>
                  <a:srgbClr val="000000"/>
                </a:solidFill>
                <a:latin typeface="Arial" panose="020B0604020202020204" pitchFamily="34" charset="0"/>
              </a:rPr>
              <a:t>A mask is a filter. Concept of masking is also known as spatial filtering. Masking is also known as filtering. In this concept we just deal with the filtering operation that is performed directly on the image.</a:t>
            </a:r>
          </a:p>
        </p:txBody>
      </p:sp>
      <p:sp>
        <p:nvSpPr>
          <p:cNvPr id="7" name="Rectangle 6">
            <a:extLst>
              <a:ext uri="{FF2B5EF4-FFF2-40B4-BE49-F238E27FC236}">
                <a16:creationId xmlns:a16="http://schemas.microsoft.com/office/drawing/2014/main" id="{A5FA998A-43EF-4746-BBFA-BD9F0533ABA7}"/>
              </a:ext>
            </a:extLst>
          </p:cNvPr>
          <p:cNvSpPr/>
          <p:nvPr/>
        </p:nvSpPr>
        <p:spPr>
          <a:xfrm>
            <a:off x="838199" y="3368351"/>
            <a:ext cx="10638453" cy="2031325"/>
          </a:xfrm>
          <a:prstGeom prst="rect">
            <a:avLst/>
          </a:prstGeom>
        </p:spPr>
        <p:txBody>
          <a:bodyPr wrap="square">
            <a:spAutoFit/>
          </a:bodyPr>
          <a:lstStyle/>
          <a:p>
            <a:r>
              <a:rPr lang="en-IN" dirty="0">
                <a:latin typeface="Arial" panose="020B0604020202020204" pitchFamily="34" charset="0"/>
              </a:rPr>
              <a:t>What is filtering</a:t>
            </a:r>
          </a:p>
          <a:p>
            <a:pPr algn="just"/>
            <a:r>
              <a:rPr lang="en-IN" dirty="0">
                <a:solidFill>
                  <a:srgbClr val="000000"/>
                </a:solidFill>
                <a:latin typeface="Arial" panose="020B0604020202020204" pitchFamily="34" charset="0"/>
              </a:rPr>
              <a:t>The process of filtering is also known as convolving a mask with an image. As this process is same of convolution so filter masks are also known as convolution masks.</a:t>
            </a:r>
          </a:p>
          <a:p>
            <a:r>
              <a:rPr lang="en-IN" dirty="0">
                <a:latin typeface="Arial" panose="020B0604020202020204" pitchFamily="34" charset="0"/>
              </a:rPr>
              <a:t>How it is done</a:t>
            </a:r>
          </a:p>
          <a:p>
            <a:pPr algn="just"/>
            <a:r>
              <a:rPr lang="en-IN" dirty="0">
                <a:solidFill>
                  <a:srgbClr val="000000"/>
                </a:solidFill>
                <a:latin typeface="Arial" panose="020B0604020202020204" pitchFamily="34" charset="0"/>
              </a:rPr>
              <a:t>The general process of filtering and applying masks is consists of moving the filter mask from point to point in an image. At each point (</a:t>
            </a:r>
            <a:r>
              <a:rPr lang="en-IN" dirty="0" err="1">
                <a:solidFill>
                  <a:srgbClr val="000000"/>
                </a:solidFill>
                <a:latin typeface="Arial" panose="020B0604020202020204" pitchFamily="34" charset="0"/>
              </a:rPr>
              <a:t>x,y</a:t>
            </a:r>
            <a:r>
              <a:rPr lang="en-IN" dirty="0">
                <a:solidFill>
                  <a:srgbClr val="000000"/>
                </a:solidFill>
                <a:latin typeface="Arial" panose="020B0604020202020204" pitchFamily="34" charset="0"/>
              </a:rPr>
              <a:t>) of the original image, the response of a filter is calculated by a pre defined relationship. All the filters values are pre defined and are a standard.</a:t>
            </a:r>
          </a:p>
        </p:txBody>
      </p:sp>
    </p:spTree>
    <p:extLst>
      <p:ext uri="{BB962C8B-B14F-4D97-AF65-F5344CB8AC3E}">
        <p14:creationId xmlns:p14="http://schemas.microsoft.com/office/powerpoint/2010/main" val="1637624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A13B-EBF6-403F-96A8-4EEA920702BA}"/>
              </a:ext>
            </a:extLst>
          </p:cNvPr>
          <p:cNvSpPr>
            <a:spLocks noGrp="1"/>
          </p:cNvSpPr>
          <p:nvPr>
            <p:ph type="title"/>
          </p:nvPr>
        </p:nvSpPr>
        <p:spPr/>
        <p:txBody>
          <a:bodyPr/>
          <a:lstStyle/>
          <a:p>
            <a:r>
              <a:rPr lang="en-IN" dirty="0"/>
              <a:t>Filtering</a:t>
            </a:r>
          </a:p>
        </p:txBody>
      </p:sp>
      <p:sp>
        <p:nvSpPr>
          <p:cNvPr id="4" name="Rectangle 3">
            <a:extLst>
              <a:ext uri="{FF2B5EF4-FFF2-40B4-BE49-F238E27FC236}">
                <a16:creationId xmlns:a16="http://schemas.microsoft.com/office/drawing/2014/main" id="{23BAD88F-7A05-43C3-8E62-72677DC2DB84}"/>
              </a:ext>
            </a:extLst>
          </p:cNvPr>
          <p:cNvSpPr/>
          <p:nvPr/>
        </p:nvSpPr>
        <p:spPr>
          <a:xfrm>
            <a:off x="838200" y="2136338"/>
            <a:ext cx="10675776" cy="2308324"/>
          </a:xfrm>
          <a:prstGeom prst="rect">
            <a:avLst/>
          </a:prstGeom>
        </p:spPr>
        <p:txBody>
          <a:bodyPr wrap="square">
            <a:spAutoFit/>
          </a:bodyPr>
          <a:lstStyle/>
          <a:p>
            <a:r>
              <a:rPr lang="en-IN" dirty="0">
                <a:latin typeface="Arial" panose="020B0604020202020204" pitchFamily="34" charset="0"/>
              </a:rPr>
              <a:t>Types of filters</a:t>
            </a:r>
          </a:p>
          <a:p>
            <a:pPr algn="just"/>
            <a:r>
              <a:rPr lang="en-IN" dirty="0">
                <a:solidFill>
                  <a:srgbClr val="000000"/>
                </a:solidFill>
                <a:latin typeface="Arial" panose="020B0604020202020204" pitchFamily="34" charset="0"/>
              </a:rPr>
              <a:t>Generally there are two types of filters. One is called as linear filters or smoothing filters and others are called as frequency domain filters.</a:t>
            </a:r>
          </a:p>
          <a:p>
            <a:pPr algn="just"/>
            <a:endParaRPr lang="en-IN" dirty="0">
              <a:solidFill>
                <a:srgbClr val="000000"/>
              </a:solidFill>
              <a:latin typeface="Arial" panose="020B0604020202020204" pitchFamily="34" charset="0"/>
            </a:endParaRPr>
          </a:p>
          <a:p>
            <a:r>
              <a:rPr lang="en-IN" dirty="0">
                <a:latin typeface="Arial" panose="020B0604020202020204" pitchFamily="34" charset="0"/>
              </a:rPr>
              <a:t>Why filters are used?</a:t>
            </a:r>
          </a:p>
          <a:p>
            <a:pPr algn="just"/>
            <a:r>
              <a:rPr lang="en-IN" dirty="0">
                <a:solidFill>
                  <a:srgbClr val="000000"/>
                </a:solidFill>
                <a:latin typeface="Arial" panose="020B0604020202020204" pitchFamily="34" charset="0"/>
              </a:rPr>
              <a:t>Filters are applied on image for multiple purposes. The two most common uses are as following:</a:t>
            </a:r>
          </a:p>
          <a:p>
            <a:pPr>
              <a:buFont typeface="Arial" panose="020B0604020202020204" pitchFamily="34" charset="0"/>
              <a:buChar char="•"/>
            </a:pPr>
            <a:r>
              <a:rPr lang="en-IN" dirty="0">
                <a:latin typeface="Arial" panose="020B0604020202020204" pitchFamily="34" charset="0"/>
              </a:rPr>
              <a:t>Filters are used for Blurring and noise reduction</a:t>
            </a:r>
          </a:p>
          <a:p>
            <a:pPr>
              <a:buFont typeface="Arial" panose="020B0604020202020204" pitchFamily="34" charset="0"/>
              <a:buChar char="•"/>
            </a:pPr>
            <a:r>
              <a:rPr lang="en-IN" dirty="0">
                <a:latin typeface="Arial" panose="020B0604020202020204" pitchFamily="34" charset="0"/>
              </a:rPr>
              <a:t>Filters are used or edge detection and sharpness</a:t>
            </a:r>
            <a:endParaRPr lang="en-IN" b="0" i="0" dirty="0">
              <a:effectLst/>
              <a:latin typeface="Arial" panose="020B0604020202020204" pitchFamily="34" charset="0"/>
            </a:endParaRPr>
          </a:p>
        </p:txBody>
      </p:sp>
      <p:sp>
        <p:nvSpPr>
          <p:cNvPr id="5" name="Rectangle 4">
            <a:extLst>
              <a:ext uri="{FF2B5EF4-FFF2-40B4-BE49-F238E27FC236}">
                <a16:creationId xmlns:a16="http://schemas.microsoft.com/office/drawing/2014/main" id="{AE82004E-1EF4-426A-98E1-7E29D2B549DB}"/>
              </a:ext>
            </a:extLst>
          </p:cNvPr>
          <p:cNvSpPr/>
          <p:nvPr/>
        </p:nvSpPr>
        <p:spPr>
          <a:xfrm>
            <a:off x="838200" y="4826675"/>
            <a:ext cx="10927702" cy="1754326"/>
          </a:xfrm>
          <a:prstGeom prst="rect">
            <a:avLst/>
          </a:prstGeom>
        </p:spPr>
        <p:txBody>
          <a:bodyPr wrap="square">
            <a:spAutoFit/>
          </a:bodyPr>
          <a:lstStyle/>
          <a:p>
            <a:r>
              <a:rPr lang="en-IN" dirty="0">
                <a:latin typeface="Arial" panose="020B0604020202020204" pitchFamily="34" charset="0"/>
              </a:rPr>
              <a:t>Edge Detection and sharpness</a:t>
            </a:r>
          </a:p>
          <a:p>
            <a:pPr algn="just"/>
            <a:r>
              <a:rPr lang="en-IN" dirty="0">
                <a:solidFill>
                  <a:srgbClr val="000000"/>
                </a:solidFill>
                <a:latin typeface="Arial" panose="020B0604020202020204" pitchFamily="34" charset="0"/>
              </a:rPr>
              <a:t>Masks or filters can also be used for edge detection in an image and to increase sharpness of an image.</a:t>
            </a:r>
          </a:p>
          <a:p>
            <a:pPr algn="just"/>
            <a:endParaRPr lang="en-IN" dirty="0">
              <a:solidFill>
                <a:srgbClr val="000000"/>
              </a:solidFill>
              <a:latin typeface="Arial" panose="020B0604020202020204" pitchFamily="34" charset="0"/>
            </a:endParaRPr>
          </a:p>
          <a:p>
            <a:r>
              <a:rPr lang="en-IN" dirty="0">
                <a:latin typeface="Arial" panose="020B0604020202020204" pitchFamily="34" charset="0"/>
              </a:rPr>
              <a:t>What are edges</a:t>
            </a:r>
          </a:p>
          <a:p>
            <a:pPr algn="just"/>
            <a:r>
              <a:rPr lang="en-IN" dirty="0">
                <a:solidFill>
                  <a:srgbClr val="000000"/>
                </a:solidFill>
                <a:latin typeface="Arial" panose="020B0604020202020204" pitchFamily="34" charset="0"/>
              </a:rPr>
              <a:t>We can also say that sudden changes of discontinuities in an image are called as edges. Significant transitions in an image are called as edges</a:t>
            </a:r>
          </a:p>
        </p:txBody>
      </p:sp>
    </p:spTree>
    <p:extLst>
      <p:ext uri="{BB962C8B-B14F-4D97-AF65-F5344CB8AC3E}">
        <p14:creationId xmlns:p14="http://schemas.microsoft.com/office/powerpoint/2010/main" val="483074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body of water with a city in the background&#10;&#10;Description automatically generated">
            <a:extLst>
              <a:ext uri="{FF2B5EF4-FFF2-40B4-BE49-F238E27FC236}">
                <a16:creationId xmlns:a16="http://schemas.microsoft.com/office/drawing/2014/main" id="{168B2C7F-2E35-41B6-B14E-FC3808EF4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571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black background&#10;&#10;Description automatically generated">
            <a:extLst>
              <a:ext uri="{FF2B5EF4-FFF2-40B4-BE49-F238E27FC236}">
                <a16:creationId xmlns:a16="http://schemas.microsoft.com/office/drawing/2014/main" id="{50B47FCE-042D-43EB-A149-2F9254823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4132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black, sitting, table, red&#10;&#10;Description automatically generated">
            <a:extLst>
              <a:ext uri="{FF2B5EF4-FFF2-40B4-BE49-F238E27FC236}">
                <a16:creationId xmlns:a16="http://schemas.microsoft.com/office/drawing/2014/main" id="{3371DE80-7EC9-442C-A2C7-77F522536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9446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clock, sitting, black, small&#10;&#10;Description automatically generated">
            <a:extLst>
              <a:ext uri="{FF2B5EF4-FFF2-40B4-BE49-F238E27FC236}">
                <a16:creationId xmlns:a16="http://schemas.microsoft.com/office/drawing/2014/main" id="{D8E3E370-EF72-46ED-8E07-6DFFE83C7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6834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text on a black background&#10;&#10;Description automatically generated">
            <a:extLst>
              <a:ext uri="{FF2B5EF4-FFF2-40B4-BE49-F238E27FC236}">
                <a16:creationId xmlns:a16="http://schemas.microsoft.com/office/drawing/2014/main" id="{E385C12C-BB30-47F3-9564-4803C4072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0680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text on a black background&#10;&#10;Description automatically generated">
            <a:extLst>
              <a:ext uri="{FF2B5EF4-FFF2-40B4-BE49-F238E27FC236}">
                <a16:creationId xmlns:a16="http://schemas.microsoft.com/office/drawing/2014/main" id="{941BC3AD-8C43-43D4-9AB2-FBB58C157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15608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3" name="Picture 2">
            <a:extLst>
              <a:ext uri="{FF2B5EF4-FFF2-40B4-BE49-F238E27FC236}">
                <a16:creationId xmlns:a16="http://schemas.microsoft.com/office/drawing/2014/main" id="{615D526F-76DD-4714-80E5-D3007C9D420E}"/>
              </a:ext>
            </a:extLst>
          </p:cNvPr>
          <p:cNvPicPr>
            <a:picLocks noChangeAspect="1"/>
          </p:cNvPicPr>
          <p:nvPr/>
        </p:nvPicPr>
        <p:blipFill>
          <a:blip r:embed="rId2"/>
          <a:stretch>
            <a:fillRect/>
          </a:stretch>
        </p:blipFill>
        <p:spPr>
          <a:xfrm>
            <a:off x="3304591" y="1367906"/>
            <a:ext cx="4724400" cy="4476750"/>
          </a:xfrm>
          <a:prstGeom prst="rect">
            <a:avLst/>
          </a:prstGeom>
        </p:spPr>
      </p:pic>
    </p:spTree>
    <p:extLst>
      <p:ext uri="{BB962C8B-B14F-4D97-AF65-F5344CB8AC3E}">
        <p14:creationId xmlns:p14="http://schemas.microsoft.com/office/powerpoint/2010/main" val="471017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green screen&#10;&#10;Description automatically generated">
            <a:extLst>
              <a:ext uri="{FF2B5EF4-FFF2-40B4-BE49-F238E27FC236}">
                <a16:creationId xmlns:a16="http://schemas.microsoft.com/office/drawing/2014/main" id="{6DAD83FF-7268-4E75-B733-473A6FC7E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78147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 shot of a computer&#10;&#10;Description automatically generated">
            <a:extLst>
              <a:ext uri="{FF2B5EF4-FFF2-40B4-BE49-F238E27FC236}">
                <a16:creationId xmlns:a16="http://schemas.microsoft.com/office/drawing/2014/main" id="{622A7632-9667-4E6B-A2BC-D9E3E3981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8560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black and silver text on a screen&#10;&#10;Description automatically generated">
            <a:extLst>
              <a:ext uri="{FF2B5EF4-FFF2-40B4-BE49-F238E27FC236}">
                <a16:creationId xmlns:a16="http://schemas.microsoft.com/office/drawing/2014/main" id="{73218FED-AC35-41EA-A297-78B0B8A3A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5730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 shot of a computer&#10;&#10;Description automatically generated">
            <a:extLst>
              <a:ext uri="{FF2B5EF4-FFF2-40B4-BE49-F238E27FC236}">
                <a16:creationId xmlns:a16="http://schemas.microsoft.com/office/drawing/2014/main" id="{6B9E8A82-7494-4F92-9962-B093618A0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2845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 shot of a computer&#10;&#10;Description automatically generated">
            <a:extLst>
              <a:ext uri="{FF2B5EF4-FFF2-40B4-BE49-F238E27FC236}">
                <a16:creationId xmlns:a16="http://schemas.microsoft.com/office/drawing/2014/main" id="{77D78911-B907-4C0F-9058-97456F7FA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4815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screen&#10;&#10;Description automatically generated">
            <a:extLst>
              <a:ext uri="{FF2B5EF4-FFF2-40B4-BE49-F238E27FC236}">
                <a16:creationId xmlns:a16="http://schemas.microsoft.com/office/drawing/2014/main" id="{DAE41E21-6A73-43DA-9015-4239A452E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7834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screen&#10;&#10;Description automatically generated">
            <a:extLst>
              <a:ext uri="{FF2B5EF4-FFF2-40B4-BE49-F238E27FC236}">
                <a16:creationId xmlns:a16="http://schemas.microsoft.com/office/drawing/2014/main" id="{7EE5FB05-426A-4699-99FD-496E0E189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6379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device&#10;&#10;Description automatically generated">
            <a:extLst>
              <a:ext uri="{FF2B5EF4-FFF2-40B4-BE49-F238E27FC236}">
                <a16:creationId xmlns:a16="http://schemas.microsoft.com/office/drawing/2014/main" id="{57F63787-D841-49DD-8BFA-3A4984678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2511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device&#10;&#10;Description automatically generated">
            <a:extLst>
              <a:ext uri="{FF2B5EF4-FFF2-40B4-BE49-F238E27FC236}">
                <a16:creationId xmlns:a16="http://schemas.microsoft.com/office/drawing/2014/main" id="{FABEE793-295F-4773-BDCF-874629925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73938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black and silver text on the side of a fence&#10;&#10;Description automatically generated">
            <a:extLst>
              <a:ext uri="{FF2B5EF4-FFF2-40B4-BE49-F238E27FC236}">
                <a16:creationId xmlns:a16="http://schemas.microsoft.com/office/drawing/2014/main" id="{45D8EE8C-6500-4314-801E-2EFD06AB6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0786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D09F-2376-4C12-832D-151AF8770FF5}"/>
              </a:ext>
            </a:extLst>
          </p:cNvPr>
          <p:cNvSpPr>
            <a:spLocks noGrp="1"/>
          </p:cNvSpPr>
          <p:nvPr>
            <p:ph type="title"/>
          </p:nvPr>
        </p:nvSpPr>
        <p:spPr/>
        <p:txBody>
          <a:bodyPr/>
          <a:lstStyle/>
          <a:p>
            <a:r>
              <a:rPr lang="en-IN" dirty="0"/>
              <a:t>Digital Image	</a:t>
            </a:r>
          </a:p>
        </p:txBody>
      </p:sp>
      <p:sp>
        <p:nvSpPr>
          <p:cNvPr id="3" name="Content Placeholder 2">
            <a:extLst>
              <a:ext uri="{FF2B5EF4-FFF2-40B4-BE49-F238E27FC236}">
                <a16:creationId xmlns:a16="http://schemas.microsoft.com/office/drawing/2014/main" id="{E065A5A5-F95D-4995-8C89-8013E11264F5}"/>
              </a:ext>
            </a:extLst>
          </p:cNvPr>
          <p:cNvSpPr>
            <a:spLocks noGrp="1"/>
          </p:cNvSpPr>
          <p:nvPr>
            <p:ph idx="1"/>
          </p:nvPr>
        </p:nvSpPr>
        <p:spPr/>
        <p:txBody>
          <a:bodyPr>
            <a:normAutofit/>
          </a:bodyPr>
          <a:lstStyle/>
          <a:p>
            <a:r>
              <a:rPr lang="en-IN" sz="2000" dirty="0">
                <a:latin typeface="Arial" panose="020B0604020202020204" pitchFamily="34" charset="0"/>
                <a:cs typeface="Arial" panose="020B0604020202020204" pitchFamily="34" charset="0"/>
              </a:rPr>
              <a:t>An image is defined as a two-dimensional </a:t>
            </a:r>
            <a:r>
              <a:rPr lang="en-IN" sz="2000" dirty="0" err="1">
                <a:latin typeface="Arial" panose="020B0604020202020204" pitchFamily="34" charset="0"/>
                <a:cs typeface="Arial" panose="020B0604020202020204" pitchFamily="34" charset="0"/>
              </a:rPr>
              <a:t>function,</a:t>
            </a:r>
            <a:r>
              <a:rPr lang="en-IN" sz="2000" b="1" dirty="0" err="1">
                <a:latin typeface="Arial" panose="020B0604020202020204" pitchFamily="34" charset="0"/>
                <a:cs typeface="Arial" panose="020B0604020202020204" pitchFamily="34" charset="0"/>
              </a:rPr>
              <a:t>F</a:t>
            </a:r>
            <a:r>
              <a:rPr lang="en-IN" sz="2000" b="1" dirty="0">
                <a:latin typeface="Arial" panose="020B0604020202020204" pitchFamily="34" charset="0"/>
                <a:cs typeface="Arial" panose="020B0604020202020204" pitchFamily="34" charset="0"/>
              </a:rPr>
              <a:t>(</a:t>
            </a:r>
            <a:r>
              <a:rPr lang="en-IN" sz="2000" b="1" dirty="0" err="1">
                <a:latin typeface="Arial" panose="020B0604020202020204" pitchFamily="34" charset="0"/>
                <a:cs typeface="Arial" panose="020B0604020202020204" pitchFamily="34" charset="0"/>
              </a:rPr>
              <a:t>x,y</a:t>
            </a:r>
            <a:r>
              <a:rPr lang="en-IN" sz="20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where x and y are spatial coordinates, and the amplitude of </a:t>
            </a:r>
            <a:r>
              <a:rPr lang="en-IN" sz="2000" b="1" dirty="0">
                <a:latin typeface="Arial" panose="020B0604020202020204" pitchFamily="34" charset="0"/>
                <a:cs typeface="Arial" panose="020B0604020202020204" pitchFamily="34" charset="0"/>
              </a:rPr>
              <a:t>F</a:t>
            </a:r>
            <a:r>
              <a:rPr lang="en-IN" sz="2000" dirty="0">
                <a:latin typeface="Arial" panose="020B0604020202020204" pitchFamily="34" charset="0"/>
                <a:cs typeface="Arial" panose="020B0604020202020204" pitchFamily="34" charset="0"/>
              </a:rPr>
              <a:t> at any pair of coordinates (</a:t>
            </a:r>
            <a:r>
              <a:rPr lang="en-IN" sz="2000" dirty="0" err="1">
                <a:latin typeface="Arial" panose="020B0604020202020204" pitchFamily="34" charset="0"/>
                <a:cs typeface="Arial" panose="020B0604020202020204" pitchFamily="34" charset="0"/>
              </a:rPr>
              <a:t>x,y</a:t>
            </a:r>
            <a:r>
              <a:rPr lang="en-IN" sz="2000" dirty="0">
                <a:latin typeface="Arial" panose="020B0604020202020204" pitchFamily="34" charset="0"/>
                <a:cs typeface="Arial" panose="020B0604020202020204" pitchFamily="34" charset="0"/>
              </a:rPr>
              <a:t>) is called the </a:t>
            </a:r>
            <a:r>
              <a:rPr lang="en-IN" sz="2000" b="1" dirty="0">
                <a:latin typeface="Arial" panose="020B0604020202020204" pitchFamily="34" charset="0"/>
                <a:cs typeface="Arial" panose="020B0604020202020204" pitchFamily="34" charset="0"/>
              </a:rPr>
              <a:t>intensity</a:t>
            </a:r>
            <a:r>
              <a:rPr lang="en-IN" sz="2000" dirty="0">
                <a:latin typeface="Arial" panose="020B0604020202020204" pitchFamily="34" charset="0"/>
                <a:cs typeface="Arial" panose="020B0604020202020204" pitchFamily="34" charset="0"/>
              </a:rPr>
              <a:t> of that image at that point. When </a:t>
            </a:r>
            <a:r>
              <a:rPr lang="en-IN" sz="2000" dirty="0" err="1">
                <a:latin typeface="Arial" panose="020B0604020202020204" pitchFamily="34" charset="0"/>
                <a:cs typeface="Arial" panose="020B0604020202020204" pitchFamily="34" charset="0"/>
              </a:rPr>
              <a:t>x,y</a:t>
            </a:r>
            <a:r>
              <a:rPr lang="en-IN" sz="2000" dirty="0">
                <a:latin typeface="Arial" panose="020B0604020202020204" pitchFamily="34" charset="0"/>
                <a:cs typeface="Arial" panose="020B0604020202020204" pitchFamily="34" charset="0"/>
              </a:rPr>
              <a:t>, and amplitude values of </a:t>
            </a:r>
            <a:r>
              <a:rPr lang="en-IN" sz="2000" b="1" dirty="0">
                <a:latin typeface="Arial" panose="020B0604020202020204" pitchFamily="34" charset="0"/>
                <a:cs typeface="Arial" panose="020B0604020202020204" pitchFamily="34" charset="0"/>
              </a:rPr>
              <a:t>F</a:t>
            </a:r>
            <a:r>
              <a:rPr lang="en-IN" sz="2000" dirty="0">
                <a:latin typeface="Arial" panose="020B0604020202020204" pitchFamily="34" charset="0"/>
                <a:cs typeface="Arial" panose="020B0604020202020204" pitchFamily="34" charset="0"/>
              </a:rPr>
              <a:t> are finite, we call it a </a:t>
            </a:r>
            <a:r>
              <a:rPr lang="en-IN" sz="2000" b="1" dirty="0">
                <a:latin typeface="Arial" panose="020B0604020202020204" pitchFamily="34" charset="0"/>
                <a:cs typeface="Arial" panose="020B0604020202020204" pitchFamily="34" charset="0"/>
              </a:rPr>
              <a:t>digital image</a:t>
            </a:r>
            <a:r>
              <a:rPr lang="en-IN" sz="2000" dirty="0">
                <a:latin typeface="Arial" panose="020B0604020202020204" pitchFamily="34" charset="0"/>
                <a:cs typeface="Arial" panose="020B0604020202020204" pitchFamily="34" charset="0"/>
              </a:rPr>
              <a:t>.</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In other words, an image can be defined by a two-dimensional array specifically arranged in rows and columns.</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Digital Image is composed of a finite number of elements, each of which elements have a particular value at a particular </a:t>
            </a:r>
            <a:r>
              <a:rPr lang="en-IN" sz="2000" dirty="0" err="1">
                <a:latin typeface="Arial" panose="020B0604020202020204" pitchFamily="34" charset="0"/>
                <a:cs typeface="Arial" panose="020B0604020202020204" pitchFamily="34" charset="0"/>
              </a:rPr>
              <a:t>location.These</a:t>
            </a:r>
            <a:r>
              <a:rPr lang="en-IN" sz="2000" dirty="0">
                <a:latin typeface="Arial" panose="020B0604020202020204" pitchFamily="34" charset="0"/>
                <a:cs typeface="Arial" panose="020B0604020202020204" pitchFamily="34" charset="0"/>
              </a:rPr>
              <a:t> elements are referred to as </a:t>
            </a:r>
            <a:r>
              <a:rPr lang="en-IN" sz="2000" i="1" dirty="0">
                <a:latin typeface="Arial" panose="020B0604020202020204" pitchFamily="34" charset="0"/>
                <a:cs typeface="Arial" panose="020B0604020202020204" pitchFamily="34" charset="0"/>
              </a:rPr>
              <a:t>picture </a:t>
            </a:r>
            <a:r>
              <a:rPr lang="en-IN" sz="2000" i="1" dirty="0" err="1">
                <a:latin typeface="Arial" panose="020B0604020202020204" pitchFamily="34" charset="0"/>
                <a:cs typeface="Arial" panose="020B0604020202020204" pitchFamily="34" charset="0"/>
              </a:rPr>
              <a:t>elements,image</a:t>
            </a:r>
            <a:r>
              <a:rPr lang="en-IN" sz="2000" i="1" dirty="0">
                <a:latin typeface="Arial" panose="020B0604020202020204" pitchFamily="34" charset="0"/>
                <a:cs typeface="Arial" panose="020B0604020202020204" pitchFamily="34" charset="0"/>
              </a:rPr>
              <a:t> </a:t>
            </a:r>
            <a:r>
              <a:rPr lang="en-IN" sz="2000" i="1" dirty="0" err="1">
                <a:latin typeface="Arial" panose="020B0604020202020204" pitchFamily="34" charset="0"/>
                <a:cs typeface="Arial" panose="020B0604020202020204" pitchFamily="34" charset="0"/>
              </a:rPr>
              <a:t>elements,and</a:t>
            </a:r>
            <a:r>
              <a:rPr lang="en-IN" sz="2000" i="1" dirty="0">
                <a:latin typeface="Arial" panose="020B0604020202020204" pitchFamily="34" charset="0"/>
                <a:cs typeface="Arial" panose="020B0604020202020204" pitchFamily="34" charset="0"/>
              </a:rPr>
              <a:t> </a:t>
            </a:r>
            <a:r>
              <a:rPr lang="en-IN" sz="2000" i="1" dirty="0" err="1">
                <a:latin typeface="Arial" panose="020B0604020202020204" pitchFamily="34" charset="0"/>
                <a:cs typeface="Arial" panose="020B0604020202020204" pitchFamily="34" charset="0"/>
              </a:rPr>
              <a:t>pixels</a:t>
            </a:r>
            <a:r>
              <a:rPr lang="en-IN" sz="2000" dirty="0" err="1">
                <a:latin typeface="Arial" panose="020B0604020202020204" pitchFamily="34" charset="0"/>
                <a:cs typeface="Arial" panose="020B0604020202020204" pitchFamily="34" charset="0"/>
              </a:rPr>
              <a:t>.A</a:t>
            </a:r>
            <a:r>
              <a:rPr lang="en-IN" sz="2000" dirty="0">
                <a:latin typeface="Arial" panose="020B0604020202020204" pitchFamily="34" charset="0"/>
                <a:cs typeface="Arial" panose="020B0604020202020204" pitchFamily="34" charset="0"/>
              </a:rPr>
              <a:t> </a:t>
            </a:r>
            <a:r>
              <a:rPr lang="en-IN" sz="2000" i="1" dirty="0">
                <a:latin typeface="Arial" panose="020B0604020202020204" pitchFamily="34" charset="0"/>
                <a:cs typeface="Arial" panose="020B0604020202020204" pitchFamily="34" charset="0"/>
              </a:rPr>
              <a:t>Pixel</a:t>
            </a:r>
            <a:r>
              <a:rPr lang="en-IN" sz="2000" dirty="0">
                <a:latin typeface="Arial" panose="020B0604020202020204" pitchFamily="34" charset="0"/>
                <a:cs typeface="Arial" panose="020B0604020202020204" pitchFamily="34" charset="0"/>
              </a:rPr>
              <a:t> is most widely used to denote the elements of a Digital Image.</a:t>
            </a:r>
            <a:br>
              <a:rPr lang="en-IN" sz="2000" dirty="0">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7223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black and silver text on a screen&#10;&#10;Description automatically generated">
            <a:extLst>
              <a:ext uri="{FF2B5EF4-FFF2-40B4-BE49-F238E27FC236}">
                <a16:creationId xmlns:a16="http://schemas.microsoft.com/office/drawing/2014/main" id="{EE3A37DC-4BD0-4B81-BB25-E71B36B60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58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blue, tiled, black, white&#10;&#10;Description automatically generated">
            <a:extLst>
              <a:ext uri="{FF2B5EF4-FFF2-40B4-BE49-F238E27FC236}">
                <a16:creationId xmlns:a16="http://schemas.microsoft.com/office/drawing/2014/main" id="{C65EC9B0-24DC-4ECE-BBE3-CCCA1CF6B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458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 shot of a monitor&#10;&#10;Description automatically generated">
            <a:extLst>
              <a:ext uri="{FF2B5EF4-FFF2-40B4-BE49-F238E27FC236}">
                <a16:creationId xmlns:a16="http://schemas.microsoft.com/office/drawing/2014/main" id="{94AB679D-950E-41B6-989A-3B13D72B0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590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fence, black, table, tiled&#10;&#10;Description automatically generated">
            <a:extLst>
              <a:ext uri="{FF2B5EF4-FFF2-40B4-BE49-F238E27FC236}">
                <a16:creationId xmlns:a16="http://schemas.microsoft.com/office/drawing/2014/main" id="{9B9A5064-BF35-4261-B18A-CFAE24D96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7067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 shot of a computer&#10;&#10;Description automatically generated">
            <a:extLst>
              <a:ext uri="{FF2B5EF4-FFF2-40B4-BE49-F238E27FC236}">
                <a16:creationId xmlns:a16="http://schemas.microsoft.com/office/drawing/2014/main" id="{91FFB174-28EA-45DC-9C18-997CF38B5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6252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 shot of a computer&#10;&#10;Description automatically generated">
            <a:extLst>
              <a:ext uri="{FF2B5EF4-FFF2-40B4-BE49-F238E27FC236}">
                <a16:creationId xmlns:a16="http://schemas.microsoft.com/office/drawing/2014/main" id="{63787A10-4CCB-4527-81C0-5D3F819A3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6440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monitor, sitting, black, blue&#10;&#10;Description automatically generated">
            <a:extLst>
              <a:ext uri="{FF2B5EF4-FFF2-40B4-BE49-F238E27FC236}">
                <a16:creationId xmlns:a16="http://schemas.microsoft.com/office/drawing/2014/main" id="{7D418A93-963E-4227-9349-9CA5F59F8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7870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black and blue text&#10;&#10;Description automatically generated">
            <a:extLst>
              <a:ext uri="{FF2B5EF4-FFF2-40B4-BE49-F238E27FC236}">
                <a16:creationId xmlns:a16="http://schemas.microsoft.com/office/drawing/2014/main" id="{2CD34E90-27EF-4934-9361-D6574F8A9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88264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photo, black, clock, white&#10;&#10;Description automatically generated">
            <a:extLst>
              <a:ext uri="{FF2B5EF4-FFF2-40B4-BE49-F238E27FC236}">
                <a16:creationId xmlns:a16="http://schemas.microsoft.com/office/drawing/2014/main" id="{2D135D60-BC59-44E0-993C-FA8B51E4E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22118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flat screen tv&#10;&#10;Description automatically generated">
            <a:extLst>
              <a:ext uri="{FF2B5EF4-FFF2-40B4-BE49-F238E27FC236}">
                <a16:creationId xmlns:a16="http://schemas.microsoft.com/office/drawing/2014/main" id="{3CB4A43C-5550-4E69-8E63-851B622EB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698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BD56B-C127-4C40-A080-CB6E4A0E7353}"/>
              </a:ext>
            </a:extLst>
          </p:cNvPr>
          <p:cNvSpPr>
            <a:spLocks noGrp="1"/>
          </p:cNvSpPr>
          <p:nvPr>
            <p:ph type="title"/>
          </p:nvPr>
        </p:nvSpPr>
        <p:spPr/>
        <p:txBody>
          <a:bodyPr/>
          <a:lstStyle/>
          <a:p>
            <a:r>
              <a:rPr lang="en-IN" dirty="0"/>
              <a:t>Types of image</a:t>
            </a:r>
          </a:p>
        </p:txBody>
      </p:sp>
      <p:sp>
        <p:nvSpPr>
          <p:cNvPr id="3" name="Content Placeholder 2">
            <a:extLst>
              <a:ext uri="{FF2B5EF4-FFF2-40B4-BE49-F238E27FC236}">
                <a16:creationId xmlns:a16="http://schemas.microsoft.com/office/drawing/2014/main" id="{EF4D84EC-5681-4F71-97EA-1F7A90C905F0}"/>
              </a:ext>
            </a:extLst>
          </p:cNvPr>
          <p:cNvSpPr>
            <a:spLocks noGrp="1"/>
          </p:cNvSpPr>
          <p:nvPr>
            <p:ph idx="1"/>
          </p:nvPr>
        </p:nvSpPr>
        <p:spPr/>
        <p:txBody>
          <a:bodyPr>
            <a:normAutofit fontScale="70000" lnSpcReduction="20000"/>
          </a:bodyPr>
          <a:lstStyle/>
          <a:p>
            <a:pPr fontAlgn="base"/>
            <a:r>
              <a:rPr lang="en-IN" b="1" dirty="0"/>
              <a:t>BINARY IMAGE</a:t>
            </a:r>
            <a:r>
              <a:rPr lang="en-IN" dirty="0"/>
              <a:t>– The binary image as its name suggests, contain only two pixel elements </a:t>
            </a:r>
            <a:r>
              <a:rPr lang="en-IN" dirty="0" err="1"/>
              <a:t>i.e</a:t>
            </a:r>
            <a:r>
              <a:rPr lang="en-IN" dirty="0"/>
              <a:t> 0 &amp; 1,where 0 refers to black and 1 refers to white. This image is also known as Monochrome.</a:t>
            </a:r>
          </a:p>
          <a:p>
            <a:pPr fontAlgn="base"/>
            <a:r>
              <a:rPr lang="en-IN" b="1" dirty="0"/>
              <a:t>BLACK AND WHITE IMAGE</a:t>
            </a:r>
            <a:r>
              <a:rPr lang="en-IN" dirty="0"/>
              <a:t>– The image which consist of only black and white </a:t>
            </a:r>
            <a:r>
              <a:rPr lang="en-IN" dirty="0" err="1"/>
              <a:t>color</a:t>
            </a:r>
            <a:r>
              <a:rPr lang="en-IN" dirty="0"/>
              <a:t> is called BLACK AND WHITE IMAGE.</a:t>
            </a:r>
          </a:p>
          <a:p>
            <a:pPr fontAlgn="base"/>
            <a:r>
              <a:rPr lang="en-IN" b="1" dirty="0"/>
              <a:t>8 bit COLOR FORMAT</a:t>
            </a:r>
            <a:r>
              <a:rPr lang="en-IN" dirty="0"/>
              <a:t>– It is the most famous image format. It has 256 different shades of </a:t>
            </a:r>
            <a:r>
              <a:rPr lang="en-IN" dirty="0" err="1"/>
              <a:t>colors</a:t>
            </a:r>
            <a:r>
              <a:rPr lang="en-IN" dirty="0"/>
              <a:t> in it and commonly known as Grayscale Image. In this format, 0 stands for Black, and 255 stands for white, and 127 stands for </a:t>
            </a:r>
            <a:r>
              <a:rPr lang="en-IN" dirty="0" err="1"/>
              <a:t>gray</a:t>
            </a:r>
            <a:r>
              <a:rPr lang="en-IN" dirty="0"/>
              <a:t>.</a:t>
            </a:r>
          </a:p>
          <a:p>
            <a:pPr fontAlgn="base"/>
            <a:r>
              <a:rPr lang="en-IN" b="1" dirty="0"/>
              <a:t>16 bit COLOR FORMAT</a:t>
            </a:r>
            <a:r>
              <a:rPr lang="en-IN" dirty="0"/>
              <a:t>– It is a </a:t>
            </a:r>
            <a:r>
              <a:rPr lang="en-IN" dirty="0" err="1"/>
              <a:t>color</a:t>
            </a:r>
            <a:r>
              <a:rPr lang="en-IN" dirty="0"/>
              <a:t> image format. It has 65,536 different </a:t>
            </a:r>
            <a:r>
              <a:rPr lang="en-IN" dirty="0" err="1"/>
              <a:t>colors</a:t>
            </a:r>
            <a:r>
              <a:rPr lang="en-IN" dirty="0"/>
              <a:t> in </a:t>
            </a:r>
            <a:r>
              <a:rPr lang="en-IN" dirty="0" err="1"/>
              <a:t>it.It</a:t>
            </a:r>
            <a:r>
              <a:rPr lang="en-IN" dirty="0"/>
              <a:t> is also known as High </a:t>
            </a:r>
            <a:r>
              <a:rPr lang="en-IN" dirty="0" err="1"/>
              <a:t>Color</a:t>
            </a:r>
            <a:r>
              <a:rPr lang="en-IN" dirty="0"/>
              <a:t> Format. In this format the distribution of </a:t>
            </a:r>
            <a:r>
              <a:rPr lang="en-IN" dirty="0" err="1"/>
              <a:t>color</a:t>
            </a:r>
            <a:r>
              <a:rPr lang="en-IN" dirty="0"/>
              <a:t> is not as same as Grayscale image.</a:t>
            </a:r>
          </a:p>
          <a:p>
            <a:pPr fontAlgn="base"/>
            <a:r>
              <a:rPr lang="en-IN" dirty="0"/>
              <a:t>A 16 bit format is actually divided into three further formats which are Red, Green and Blue. That famous RGB format.</a:t>
            </a:r>
          </a:p>
          <a:p>
            <a:endParaRPr lang="en-IN" dirty="0"/>
          </a:p>
        </p:txBody>
      </p:sp>
    </p:spTree>
    <p:extLst>
      <p:ext uri="{BB962C8B-B14F-4D97-AF65-F5344CB8AC3E}">
        <p14:creationId xmlns:p14="http://schemas.microsoft.com/office/powerpoint/2010/main" val="3212458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shot of a cell phone&#10;&#10;Description automatically generated">
            <a:extLst>
              <a:ext uri="{FF2B5EF4-FFF2-40B4-BE49-F238E27FC236}">
                <a16:creationId xmlns:a16="http://schemas.microsoft.com/office/drawing/2014/main" id="{E6846205-9D70-482B-969C-86BDAAC31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6661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shot of a computer&#10;&#10;Description automatically generated">
            <a:extLst>
              <a:ext uri="{FF2B5EF4-FFF2-40B4-BE49-F238E27FC236}">
                <a16:creationId xmlns:a16="http://schemas.microsoft.com/office/drawing/2014/main" id="{FBAA2AF3-DC8F-4D30-8701-B56CBFEDA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78902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shot of a social media post&#10;&#10;Description automatically generated">
            <a:extLst>
              <a:ext uri="{FF2B5EF4-FFF2-40B4-BE49-F238E27FC236}">
                <a16:creationId xmlns:a16="http://schemas.microsoft.com/office/drawing/2014/main" id="{6D4A310B-5FA5-4A52-B31D-4C06DEEE2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89646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screen&#10;&#10;Description automatically generated">
            <a:extLst>
              <a:ext uri="{FF2B5EF4-FFF2-40B4-BE49-F238E27FC236}">
                <a16:creationId xmlns:a16="http://schemas.microsoft.com/office/drawing/2014/main" id="{881D9476-8E27-4BB9-91B9-1625B6360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4019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black and silver text&#10;&#10;Description automatically generated">
            <a:extLst>
              <a:ext uri="{FF2B5EF4-FFF2-40B4-BE49-F238E27FC236}">
                <a16:creationId xmlns:a16="http://schemas.microsoft.com/office/drawing/2014/main" id="{2E8CDA03-6099-4540-945B-242830CD6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27557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clock, meter&#10;&#10;Description automatically generated">
            <a:extLst>
              <a:ext uri="{FF2B5EF4-FFF2-40B4-BE49-F238E27FC236}">
                <a16:creationId xmlns:a16="http://schemas.microsoft.com/office/drawing/2014/main" id="{8E0B098F-E51E-4132-8AE8-F85D903D1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1824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clock, black, meter, white&#10;&#10;Description automatically generated">
            <a:extLst>
              <a:ext uri="{FF2B5EF4-FFF2-40B4-BE49-F238E27FC236}">
                <a16:creationId xmlns:a16="http://schemas.microsoft.com/office/drawing/2014/main" id="{205618D9-97EA-4DD8-BD3A-5C73C6611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4286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quare white text on a black surface&#10;&#10;Description automatically generated">
            <a:extLst>
              <a:ext uri="{FF2B5EF4-FFF2-40B4-BE49-F238E27FC236}">
                <a16:creationId xmlns:a16="http://schemas.microsoft.com/office/drawing/2014/main" id="{52C862B8-E268-4B82-B937-CE65882F6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0976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6" name="Picture 5" descr="A black and blue text&#10;&#10;Description automatically generated">
            <a:extLst>
              <a:ext uri="{FF2B5EF4-FFF2-40B4-BE49-F238E27FC236}">
                <a16:creationId xmlns:a16="http://schemas.microsoft.com/office/drawing/2014/main" id="{D5DEDC1C-55E1-45E4-B90C-B62F3D9AD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8089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fence, clock, green, table&#10;&#10;Description automatically generated">
            <a:extLst>
              <a:ext uri="{FF2B5EF4-FFF2-40B4-BE49-F238E27FC236}">
                <a16:creationId xmlns:a16="http://schemas.microsoft.com/office/drawing/2014/main" id="{9E09BEA6-FC0A-403A-B44D-B2F3F2E3D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161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5376-3C0F-4469-B059-D62B0BA74E4A}"/>
              </a:ext>
            </a:extLst>
          </p:cNvPr>
          <p:cNvSpPr>
            <a:spLocks noGrp="1"/>
          </p:cNvSpPr>
          <p:nvPr>
            <p:ph type="title"/>
          </p:nvPr>
        </p:nvSpPr>
        <p:spPr/>
        <p:txBody>
          <a:bodyPr/>
          <a:lstStyle/>
          <a:p>
            <a:r>
              <a:rPr lang="en-IN" dirty="0"/>
              <a:t>Image as Matrix</a:t>
            </a:r>
          </a:p>
        </p:txBody>
      </p:sp>
      <p:sp>
        <p:nvSpPr>
          <p:cNvPr id="3" name="Content Placeholder 2">
            <a:extLst>
              <a:ext uri="{FF2B5EF4-FFF2-40B4-BE49-F238E27FC236}">
                <a16:creationId xmlns:a16="http://schemas.microsoft.com/office/drawing/2014/main" id="{FA748C6C-FCED-49EC-B77C-21544271584D}"/>
              </a:ext>
            </a:extLst>
          </p:cNvPr>
          <p:cNvSpPr>
            <a:spLocks noGrp="1"/>
          </p:cNvSpPr>
          <p:nvPr>
            <p:ph idx="1"/>
          </p:nvPr>
        </p:nvSpPr>
        <p:spPr>
          <a:xfrm>
            <a:off x="391886" y="2011679"/>
            <a:ext cx="6064898" cy="4481195"/>
          </a:xfrm>
        </p:spPr>
        <p:txBody>
          <a:bodyPr>
            <a:normAutofit/>
          </a:bodyPr>
          <a:lstStyle/>
          <a:p>
            <a:r>
              <a:rPr lang="en-IN" sz="2400" dirty="0"/>
              <a:t>As we know, images are represented in rows and columns we have the following syntax in which images are represented:</a:t>
            </a:r>
          </a:p>
          <a:p>
            <a:r>
              <a:rPr lang="en-IN" sz="2400" dirty="0"/>
              <a:t>The right side of this equation is digital image by </a:t>
            </a:r>
            <a:r>
              <a:rPr lang="en-IN" sz="2400" dirty="0" err="1"/>
              <a:t>defition</a:t>
            </a:r>
            <a:r>
              <a:rPr lang="en-IN" sz="2400" dirty="0"/>
              <a:t>. Every element of this matrix is called image element , picture element , or pixel.</a:t>
            </a:r>
          </a:p>
        </p:txBody>
      </p:sp>
      <p:pic>
        <p:nvPicPr>
          <p:cNvPr id="1026" name="Picture 2">
            <a:extLst>
              <a:ext uri="{FF2B5EF4-FFF2-40B4-BE49-F238E27FC236}">
                <a16:creationId xmlns:a16="http://schemas.microsoft.com/office/drawing/2014/main" id="{3D1E50D2-8D61-4E75-9642-F713A3570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839" y="1690688"/>
            <a:ext cx="5679713" cy="261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546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black and silver text on a screen&#10;&#10;Description automatically generated">
            <a:extLst>
              <a:ext uri="{FF2B5EF4-FFF2-40B4-BE49-F238E27FC236}">
                <a16:creationId xmlns:a16="http://schemas.microsoft.com/office/drawing/2014/main" id="{F654C60C-657F-4BA0-B49B-034480FFA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32081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black, small, player, man&#10;&#10;Description automatically generated">
            <a:extLst>
              <a:ext uri="{FF2B5EF4-FFF2-40B4-BE49-F238E27FC236}">
                <a16:creationId xmlns:a16="http://schemas.microsoft.com/office/drawing/2014/main" id="{6F23E9E5-1B71-4C75-9CFD-D477F3C95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1918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screen&#10;&#10;Description automatically generated">
            <a:extLst>
              <a:ext uri="{FF2B5EF4-FFF2-40B4-BE49-F238E27FC236}">
                <a16:creationId xmlns:a16="http://schemas.microsoft.com/office/drawing/2014/main" id="{83A8D13D-661E-4C22-A680-BA4D94863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9677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clock, silver, meter&#10;&#10;Description automatically generated">
            <a:extLst>
              <a:ext uri="{FF2B5EF4-FFF2-40B4-BE49-F238E27FC236}">
                <a16:creationId xmlns:a16="http://schemas.microsoft.com/office/drawing/2014/main" id="{0C64BE8F-9BF3-441B-AAA5-7437FA272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0735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7" name="Picture 6" descr="A screenshot of a social media post&#10;&#10;Description automatically generated">
            <a:extLst>
              <a:ext uri="{FF2B5EF4-FFF2-40B4-BE49-F238E27FC236}">
                <a16:creationId xmlns:a16="http://schemas.microsoft.com/office/drawing/2014/main" id="{0B9E5767-A742-4AB8-8043-B34113935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90" y="-65314"/>
            <a:ext cx="10052138" cy="6858000"/>
          </a:xfrm>
          <a:prstGeom prst="rect">
            <a:avLst/>
          </a:prstGeom>
        </p:spPr>
      </p:pic>
    </p:spTree>
    <p:extLst>
      <p:ext uri="{BB962C8B-B14F-4D97-AF65-F5344CB8AC3E}">
        <p14:creationId xmlns:p14="http://schemas.microsoft.com/office/powerpoint/2010/main" val="1183352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window, black, small, sitting&#10;&#10;Description automatically generated">
            <a:extLst>
              <a:ext uri="{FF2B5EF4-FFF2-40B4-BE49-F238E27FC236}">
                <a16:creationId xmlns:a16="http://schemas.microsoft.com/office/drawing/2014/main" id="{62D82D3F-D056-42A7-83F7-69D4231E9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85695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screen&#10;&#10;Description automatically generated">
            <a:extLst>
              <a:ext uri="{FF2B5EF4-FFF2-40B4-BE49-F238E27FC236}">
                <a16:creationId xmlns:a16="http://schemas.microsoft.com/office/drawing/2014/main" id="{7D1854FD-47B3-456C-B773-5846B7F14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81121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close up of a screen&#10;&#10;Description automatically generated">
            <a:extLst>
              <a:ext uri="{FF2B5EF4-FFF2-40B4-BE49-F238E27FC236}">
                <a16:creationId xmlns:a16="http://schemas.microsoft.com/office/drawing/2014/main" id="{0F3E01B8-2FFB-4E2C-89A5-645B77A63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76552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black and silver text on a screen&#10;&#10;Description automatically generated">
            <a:extLst>
              <a:ext uri="{FF2B5EF4-FFF2-40B4-BE49-F238E27FC236}">
                <a16:creationId xmlns:a16="http://schemas.microsoft.com/office/drawing/2014/main" id="{0903B70B-4619-4211-97B0-ACA7EA811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2851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shot of a social media post&#10;&#10;Description automatically generated">
            <a:extLst>
              <a:ext uri="{FF2B5EF4-FFF2-40B4-BE49-F238E27FC236}">
                <a16:creationId xmlns:a16="http://schemas.microsoft.com/office/drawing/2014/main" id="{51C1346E-40AA-43EE-ABCA-007E790A2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699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FA72-9D2F-41FB-99AB-CE8BD52403FC}"/>
              </a:ext>
            </a:extLst>
          </p:cNvPr>
          <p:cNvSpPr>
            <a:spLocks noGrp="1"/>
          </p:cNvSpPr>
          <p:nvPr>
            <p:ph type="title"/>
          </p:nvPr>
        </p:nvSpPr>
        <p:spPr/>
        <p:txBody>
          <a:bodyPr/>
          <a:lstStyle/>
          <a:p>
            <a:r>
              <a:rPr lang="en-IN" dirty="0"/>
              <a:t>Phases of Image processing</a:t>
            </a:r>
          </a:p>
        </p:txBody>
      </p:sp>
      <p:sp>
        <p:nvSpPr>
          <p:cNvPr id="6" name="Rectangle 5">
            <a:extLst>
              <a:ext uri="{FF2B5EF4-FFF2-40B4-BE49-F238E27FC236}">
                <a16:creationId xmlns:a16="http://schemas.microsoft.com/office/drawing/2014/main" id="{CF200DEB-8D15-484B-87FF-A077266B2926}"/>
              </a:ext>
            </a:extLst>
          </p:cNvPr>
          <p:cNvSpPr/>
          <p:nvPr/>
        </p:nvSpPr>
        <p:spPr>
          <a:xfrm>
            <a:off x="838199" y="1968560"/>
            <a:ext cx="10909041" cy="4708981"/>
          </a:xfrm>
          <a:prstGeom prst="rect">
            <a:avLst/>
          </a:prstGeom>
        </p:spPr>
        <p:txBody>
          <a:bodyPr wrap="square">
            <a:spAutoFit/>
          </a:bodyPr>
          <a:lstStyle/>
          <a:p>
            <a:r>
              <a:rPr lang="en-IN" sz="2000" dirty="0"/>
              <a:t>1.</a:t>
            </a:r>
            <a:r>
              <a:rPr lang="en-IN" sz="2000" b="1" dirty="0"/>
              <a:t>ACQUISITION</a:t>
            </a:r>
            <a:r>
              <a:rPr lang="en-IN" sz="2000" dirty="0"/>
              <a:t>– It could be as simple as being given an image which is in digital form. The main work involves:</a:t>
            </a:r>
          </a:p>
          <a:p>
            <a:r>
              <a:rPr lang="en-IN" sz="2000" dirty="0"/>
              <a:t>a) Scaling</a:t>
            </a:r>
          </a:p>
          <a:p>
            <a:r>
              <a:rPr lang="en-IN" sz="2000" dirty="0"/>
              <a:t>b) </a:t>
            </a:r>
            <a:r>
              <a:rPr lang="en-IN" sz="2000" dirty="0" err="1"/>
              <a:t>Color</a:t>
            </a:r>
            <a:r>
              <a:rPr lang="en-IN" sz="2000" dirty="0"/>
              <a:t> conversion(RGB to Gray or vice-versa)</a:t>
            </a:r>
          </a:p>
          <a:p>
            <a:endParaRPr lang="en-IN" sz="2000" dirty="0"/>
          </a:p>
          <a:p>
            <a:r>
              <a:rPr lang="en-IN" sz="2000" dirty="0"/>
              <a:t>2.</a:t>
            </a:r>
            <a:r>
              <a:rPr lang="en-IN" sz="2000" b="1" dirty="0"/>
              <a:t>IMAGE ENHANCEMENT</a:t>
            </a:r>
            <a:r>
              <a:rPr lang="en-IN" sz="2000" dirty="0"/>
              <a:t>– It is amongst the simplest and most appealing in areas of Image Processing it is also used to extract some hidden details from an image and is subjective.</a:t>
            </a:r>
          </a:p>
          <a:p>
            <a:endParaRPr lang="en-IN" sz="2000" dirty="0"/>
          </a:p>
          <a:p>
            <a:r>
              <a:rPr lang="en-IN" sz="2000" dirty="0"/>
              <a:t>3.</a:t>
            </a:r>
            <a:r>
              <a:rPr lang="en-IN" sz="2000" b="1" dirty="0"/>
              <a:t>IMAGE RESTORATION</a:t>
            </a:r>
            <a:r>
              <a:rPr lang="en-IN" sz="2000" dirty="0"/>
              <a:t>– It also deals with appealing of an image but it is objective(Restoration is based on mathematical or probabilistic model or image degradation).</a:t>
            </a:r>
          </a:p>
          <a:p>
            <a:endParaRPr lang="en-IN" sz="2000" dirty="0"/>
          </a:p>
          <a:p>
            <a:r>
              <a:rPr lang="en-IN" sz="2000" dirty="0"/>
              <a:t>4.</a:t>
            </a:r>
            <a:r>
              <a:rPr lang="en-IN" sz="2000" b="1" dirty="0"/>
              <a:t>COLOR IMAGE PROCESSING</a:t>
            </a:r>
            <a:r>
              <a:rPr lang="en-IN" sz="2000" dirty="0"/>
              <a:t>– It deals with </a:t>
            </a:r>
            <a:r>
              <a:rPr lang="en-IN" sz="2000" dirty="0" err="1"/>
              <a:t>pseudocolor</a:t>
            </a:r>
            <a:r>
              <a:rPr lang="en-IN" sz="2000" dirty="0"/>
              <a:t> and full </a:t>
            </a:r>
            <a:r>
              <a:rPr lang="en-IN" sz="2000" dirty="0" err="1"/>
              <a:t>color</a:t>
            </a:r>
            <a:r>
              <a:rPr lang="en-IN" sz="2000" dirty="0"/>
              <a:t> image processing </a:t>
            </a:r>
            <a:r>
              <a:rPr lang="en-IN" sz="2000" dirty="0" err="1"/>
              <a:t>color</a:t>
            </a:r>
            <a:r>
              <a:rPr lang="en-IN" sz="2000" dirty="0"/>
              <a:t> models are applicable to digital image processing.</a:t>
            </a:r>
          </a:p>
        </p:txBody>
      </p:sp>
    </p:spTree>
    <p:extLst>
      <p:ext uri="{BB962C8B-B14F-4D97-AF65-F5344CB8AC3E}">
        <p14:creationId xmlns:p14="http://schemas.microsoft.com/office/powerpoint/2010/main" val="3370011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shot of a computer&#10;&#10;Description automatically generated">
            <a:extLst>
              <a:ext uri="{FF2B5EF4-FFF2-40B4-BE49-F238E27FC236}">
                <a16:creationId xmlns:a16="http://schemas.microsoft.com/office/drawing/2014/main" id="{4241D767-B3A8-4C5F-B45F-16CDC021E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94067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 shot of a computer&#10;&#10;Description automatically generated">
            <a:extLst>
              <a:ext uri="{FF2B5EF4-FFF2-40B4-BE49-F238E27FC236}">
                <a16:creationId xmlns:a16="http://schemas.microsoft.com/office/drawing/2014/main" id="{9432ED42-183C-4673-B9B3-9102E9DBD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106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picture containing clock, black, small, white&#10;&#10;Description automatically generated">
            <a:extLst>
              <a:ext uri="{FF2B5EF4-FFF2-40B4-BE49-F238E27FC236}">
                <a16:creationId xmlns:a16="http://schemas.microsoft.com/office/drawing/2014/main" id="{E92A7FDC-6F77-4F81-9749-D29703F7C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1"/>
            <a:ext cx="12192000" cy="6858000"/>
          </a:xfrm>
          <a:prstGeom prst="rect">
            <a:avLst/>
          </a:prstGeom>
        </p:spPr>
      </p:pic>
    </p:spTree>
    <p:extLst>
      <p:ext uri="{BB962C8B-B14F-4D97-AF65-F5344CB8AC3E}">
        <p14:creationId xmlns:p14="http://schemas.microsoft.com/office/powerpoint/2010/main" val="1042520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 shot of a metal fence&#10;&#10;Description automatically generated">
            <a:extLst>
              <a:ext uri="{FF2B5EF4-FFF2-40B4-BE49-F238E27FC236}">
                <a16:creationId xmlns:a16="http://schemas.microsoft.com/office/drawing/2014/main" id="{BA9214E7-5A2F-4D46-970D-7D6082880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8713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descr="A screenshot of a computer&#10;&#10;Description automatically generated">
            <a:extLst>
              <a:ext uri="{FF2B5EF4-FFF2-40B4-BE49-F238E27FC236}">
                <a16:creationId xmlns:a16="http://schemas.microsoft.com/office/drawing/2014/main" id="{3E8FB376-26D2-49C6-B3CD-E8FDAAD4B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7201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a:extLst>
              <a:ext uri="{FF2B5EF4-FFF2-40B4-BE49-F238E27FC236}">
                <a16:creationId xmlns:a16="http://schemas.microsoft.com/office/drawing/2014/main" id="{8277617B-8E0D-4BC8-890A-D5518461E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3523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a:extLst>
              <a:ext uri="{FF2B5EF4-FFF2-40B4-BE49-F238E27FC236}">
                <a16:creationId xmlns:a16="http://schemas.microsoft.com/office/drawing/2014/main" id="{24CC76FE-85DB-4135-9B9A-5B5E81566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8794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a:extLst>
              <a:ext uri="{FF2B5EF4-FFF2-40B4-BE49-F238E27FC236}">
                <a16:creationId xmlns:a16="http://schemas.microsoft.com/office/drawing/2014/main" id="{789FDDBD-DBE4-4CD8-8F96-B6B69D631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2784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a:extLst>
              <a:ext uri="{FF2B5EF4-FFF2-40B4-BE49-F238E27FC236}">
                <a16:creationId xmlns:a16="http://schemas.microsoft.com/office/drawing/2014/main" id="{9D6B612F-9C7E-4A88-BCB4-989D7ADE3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5524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pic>
        <p:nvPicPr>
          <p:cNvPr id="4" name="Picture 3">
            <a:extLst>
              <a:ext uri="{FF2B5EF4-FFF2-40B4-BE49-F238E27FC236}">
                <a16:creationId xmlns:a16="http://schemas.microsoft.com/office/drawing/2014/main" id="{E8EAE2E0-8A27-4F36-81D5-516150371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536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490F-95C3-42C3-A1BC-83EDBA9578CF}"/>
              </a:ext>
            </a:extLst>
          </p:cNvPr>
          <p:cNvSpPr>
            <a:spLocks noGrp="1"/>
          </p:cNvSpPr>
          <p:nvPr>
            <p:ph type="title"/>
          </p:nvPr>
        </p:nvSpPr>
        <p:spPr/>
        <p:txBody>
          <a:bodyPr/>
          <a:lstStyle/>
          <a:p>
            <a:r>
              <a:rPr lang="en-IN" dirty="0"/>
              <a:t>Phases of Image processing</a:t>
            </a:r>
          </a:p>
        </p:txBody>
      </p:sp>
      <p:sp>
        <p:nvSpPr>
          <p:cNvPr id="4" name="Rectangle 3">
            <a:extLst>
              <a:ext uri="{FF2B5EF4-FFF2-40B4-BE49-F238E27FC236}">
                <a16:creationId xmlns:a16="http://schemas.microsoft.com/office/drawing/2014/main" id="{3F13ED1A-4B98-4C20-A792-AF6D7F25141E}"/>
              </a:ext>
            </a:extLst>
          </p:cNvPr>
          <p:cNvSpPr/>
          <p:nvPr/>
        </p:nvSpPr>
        <p:spPr>
          <a:xfrm>
            <a:off x="382555" y="1690687"/>
            <a:ext cx="11644603" cy="4801314"/>
          </a:xfrm>
          <a:prstGeom prst="rect">
            <a:avLst/>
          </a:prstGeom>
        </p:spPr>
        <p:txBody>
          <a:bodyPr wrap="square">
            <a:spAutoFit/>
          </a:bodyPr>
          <a:lstStyle/>
          <a:p>
            <a:r>
              <a:rPr lang="en-IN" dirty="0"/>
              <a:t>5.</a:t>
            </a:r>
            <a:r>
              <a:rPr lang="en-IN" b="1" dirty="0"/>
              <a:t>WAVELETS AND MULTI-RESOLUTION PROCESSING</a:t>
            </a:r>
            <a:r>
              <a:rPr lang="en-IN" dirty="0"/>
              <a:t>– It is foundation of representing images in various degrees.</a:t>
            </a:r>
          </a:p>
          <a:p>
            <a:endParaRPr lang="en-IN" dirty="0"/>
          </a:p>
          <a:p>
            <a:r>
              <a:rPr lang="en-IN" dirty="0"/>
              <a:t>6.</a:t>
            </a:r>
            <a:r>
              <a:rPr lang="en-IN" b="1" dirty="0"/>
              <a:t>IMAGE COMPRESSION-It </a:t>
            </a:r>
            <a:r>
              <a:rPr lang="en-IN" dirty="0"/>
              <a:t>involves in developing some functions to perform this operation. It mainly deals with image size or resolution.</a:t>
            </a:r>
          </a:p>
          <a:p>
            <a:endParaRPr lang="en-IN" dirty="0"/>
          </a:p>
          <a:p>
            <a:r>
              <a:rPr lang="en-IN" dirty="0"/>
              <a:t>7.</a:t>
            </a:r>
            <a:r>
              <a:rPr lang="en-IN" b="1" dirty="0"/>
              <a:t>MORPHOLOGICAL PROCESSING-It </a:t>
            </a:r>
            <a:r>
              <a:rPr lang="en-IN" dirty="0"/>
              <a:t>deals with tools for extracting image components that are useful in the representation &amp; description of shape.</a:t>
            </a:r>
          </a:p>
          <a:p>
            <a:endParaRPr lang="en-IN" dirty="0"/>
          </a:p>
          <a:p>
            <a:r>
              <a:rPr lang="en-IN" dirty="0"/>
              <a:t>8.</a:t>
            </a:r>
            <a:r>
              <a:rPr lang="en-IN" b="1" dirty="0"/>
              <a:t>SEGMENTATION PROCEDURE-It </a:t>
            </a:r>
            <a:r>
              <a:rPr lang="en-IN" dirty="0"/>
              <a:t>includes partitioning an image into its constituent parts or objects. Autonomous segmentation is the most difficult task in Image Processing.</a:t>
            </a:r>
          </a:p>
          <a:p>
            <a:endParaRPr lang="en-IN" dirty="0"/>
          </a:p>
          <a:p>
            <a:r>
              <a:rPr lang="en-IN" dirty="0"/>
              <a:t>9.</a:t>
            </a:r>
            <a:r>
              <a:rPr lang="en-IN" b="1" dirty="0"/>
              <a:t>REPRESENTATION &amp; DESCRIPTION-It </a:t>
            </a:r>
            <a:r>
              <a:rPr lang="en-IN" dirty="0"/>
              <a:t>follows output of segmentation stage, choosing a representation is only the part of solution for transforming raw data into processed data.</a:t>
            </a:r>
          </a:p>
          <a:p>
            <a:endParaRPr lang="en-IN" dirty="0"/>
          </a:p>
          <a:p>
            <a:r>
              <a:rPr lang="en-IN" dirty="0"/>
              <a:t>10.</a:t>
            </a:r>
            <a:r>
              <a:rPr lang="en-IN" b="1" dirty="0"/>
              <a:t>OBJECT DETECTION AND RECOGNITION-It </a:t>
            </a:r>
            <a:r>
              <a:rPr lang="en-IN" dirty="0"/>
              <a:t>is a process that assigns a label to an object based on its descriptor.</a:t>
            </a:r>
          </a:p>
        </p:txBody>
      </p:sp>
    </p:spTree>
    <p:extLst>
      <p:ext uri="{BB962C8B-B14F-4D97-AF65-F5344CB8AC3E}">
        <p14:creationId xmlns:p14="http://schemas.microsoft.com/office/powerpoint/2010/main" val="1032019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B3EA-D211-4123-B8AE-DBF173D2F024}"/>
              </a:ext>
            </a:extLst>
          </p:cNvPr>
          <p:cNvSpPr>
            <a:spLocks noGrp="1"/>
          </p:cNvSpPr>
          <p:nvPr>
            <p:ph type="title"/>
          </p:nvPr>
        </p:nvSpPr>
        <p:spPr/>
        <p:txBody>
          <a:bodyPr/>
          <a:lstStyle/>
          <a:p>
            <a:r>
              <a:rPr lang="en-IN" dirty="0"/>
              <a:t>Header</a:t>
            </a:r>
          </a:p>
        </p:txBody>
      </p:sp>
    </p:spTree>
    <p:extLst>
      <p:ext uri="{BB962C8B-B14F-4D97-AF65-F5344CB8AC3E}">
        <p14:creationId xmlns:p14="http://schemas.microsoft.com/office/powerpoint/2010/main" val="419519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3943D-C153-4506-B0D9-8EBEAB986FBB}"/>
              </a:ext>
            </a:extLst>
          </p:cNvPr>
          <p:cNvSpPr>
            <a:spLocks noGrp="1"/>
          </p:cNvSpPr>
          <p:nvPr>
            <p:ph type="title"/>
          </p:nvPr>
        </p:nvSpPr>
        <p:spPr>
          <a:xfrm>
            <a:off x="838200" y="365125"/>
            <a:ext cx="2800739" cy="1325563"/>
          </a:xfrm>
        </p:spPr>
        <p:txBody>
          <a:bodyPr/>
          <a:lstStyle/>
          <a:p>
            <a:r>
              <a:rPr lang="en-IN" dirty="0"/>
              <a:t>Fields</a:t>
            </a:r>
          </a:p>
        </p:txBody>
      </p:sp>
      <p:pic>
        <p:nvPicPr>
          <p:cNvPr id="2050" name="Picture 2">
            <a:extLst>
              <a:ext uri="{FF2B5EF4-FFF2-40B4-BE49-F238E27FC236}">
                <a16:creationId xmlns:a16="http://schemas.microsoft.com/office/drawing/2014/main" id="{9093FF1E-97CF-4F0B-9456-552F26F2B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9540" y="0"/>
            <a:ext cx="7787452" cy="48799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1307F3A-5347-4D33-AA36-D62605B14AD7}"/>
              </a:ext>
            </a:extLst>
          </p:cNvPr>
          <p:cNvSpPr/>
          <p:nvPr/>
        </p:nvSpPr>
        <p:spPr>
          <a:xfrm>
            <a:off x="239000" y="4628080"/>
            <a:ext cx="11714000" cy="1815882"/>
          </a:xfrm>
          <a:prstGeom prst="rect">
            <a:avLst/>
          </a:prstGeom>
        </p:spPr>
        <p:txBody>
          <a:bodyPr wrap="square">
            <a:spAutoFit/>
          </a:bodyPr>
          <a:lstStyle/>
          <a:p>
            <a:r>
              <a:rPr lang="en-IN" sz="1400" dirty="0"/>
              <a:t>if input is an image and we get out image as a output, then it is termed as Digital Image Processing.</a:t>
            </a:r>
          </a:p>
          <a:p>
            <a:endParaRPr lang="en-IN" sz="1400" dirty="0"/>
          </a:p>
          <a:p>
            <a:r>
              <a:rPr lang="en-IN" sz="1400" dirty="0"/>
              <a:t>if input is an image and we get some kind of information or description as a output, then it is termed as Computer Vision.</a:t>
            </a:r>
          </a:p>
          <a:p>
            <a:endParaRPr lang="en-IN" sz="1400" dirty="0"/>
          </a:p>
          <a:p>
            <a:r>
              <a:rPr lang="en-IN" sz="1400" dirty="0"/>
              <a:t>if input is some description or code and we get image as an output, then it is termed as Computer Graphics.</a:t>
            </a:r>
          </a:p>
          <a:p>
            <a:endParaRPr lang="en-IN" sz="1400" dirty="0"/>
          </a:p>
          <a:p>
            <a:r>
              <a:rPr lang="en-IN" sz="1400" dirty="0"/>
              <a:t>if input is description or some keywords or some code and we get description or some keywords as a output, then it is termed as Artificial Intelligence</a:t>
            </a:r>
          </a:p>
        </p:txBody>
      </p:sp>
    </p:spTree>
    <p:extLst>
      <p:ext uri="{BB962C8B-B14F-4D97-AF65-F5344CB8AC3E}">
        <p14:creationId xmlns:p14="http://schemas.microsoft.com/office/powerpoint/2010/main" val="1654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C5C44-1F41-42F2-858F-B6CC84C5245D}"/>
              </a:ext>
            </a:extLst>
          </p:cNvPr>
          <p:cNvSpPr>
            <a:spLocks noGrp="1"/>
          </p:cNvSpPr>
          <p:nvPr>
            <p:ph type="title"/>
          </p:nvPr>
        </p:nvSpPr>
        <p:spPr/>
        <p:txBody>
          <a:bodyPr/>
          <a:lstStyle/>
          <a:p>
            <a:r>
              <a:rPr lang="en-IN" dirty="0"/>
              <a:t>Histogram</a:t>
            </a:r>
          </a:p>
        </p:txBody>
      </p:sp>
      <p:sp>
        <p:nvSpPr>
          <p:cNvPr id="4" name="Rectangle 3">
            <a:extLst>
              <a:ext uri="{FF2B5EF4-FFF2-40B4-BE49-F238E27FC236}">
                <a16:creationId xmlns:a16="http://schemas.microsoft.com/office/drawing/2014/main" id="{C99F9731-2BBE-4A4C-94FB-5E2D29A3CC2C}"/>
              </a:ext>
            </a:extLst>
          </p:cNvPr>
          <p:cNvSpPr/>
          <p:nvPr/>
        </p:nvSpPr>
        <p:spPr>
          <a:xfrm>
            <a:off x="528734" y="1859340"/>
            <a:ext cx="11330474" cy="2031325"/>
          </a:xfrm>
          <a:prstGeom prst="rect">
            <a:avLst/>
          </a:prstGeom>
        </p:spPr>
        <p:txBody>
          <a:bodyPr wrap="square">
            <a:spAutoFit/>
          </a:bodyPr>
          <a:lstStyle/>
          <a:p>
            <a:r>
              <a:rPr lang="en-IN" dirty="0"/>
              <a:t>Histogram Equalisation in C | Image Processing</a:t>
            </a:r>
          </a:p>
          <a:p>
            <a:r>
              <a:rPr lang="en-IN" dirty="0"/>
              <a:t>A histogram of a digital image represents intensity distribution by plotting bar graph with X-axis as pixel intensity value and Y-axis as the frequency of its occurrence.</a:t>
            </a:r>
          </a:p>
          <a:p>
            <a:endParaRPr lang="en-IN" dirty="0"/>
          </a:p>
          <a:p>
            <a:r>
              <a:rPr lang="en-IN" dirty="0"/>
              <a:t>Histogram Equalisation is a technique to adjust contrast levels and expand the intensity range in a digital image. Thus, it enhances the image which makes information extraction and further image processing easier.</a:t>
            </a:r>
          </a:p>
        </p:txBody>
      </p:sp>
    </p:spTree>
    <p:extLst>
      <p:ext uri="{BB962C8B-B14F-4D97-AF65-F5344CB8AC3E}">
        <p14:creationId xmlns:p14="http://schemas.microsoft.com/office/powerpoint/2010/main" val="3193902652"/>
      </p:ext>
    </p:extLst>
  </p:cSld>
  <p:clrMapOvr>
    <a:masterClrMapping/>
  </p:clrMapOvr>
</p:sld>
</file>

<file path=ppt/theme/theme1.xml><?xml version="1.0" encoding="utf-8"?>
<a:theme xmlns:a="http://schemas.openxmlformats.org/drawingml/2006/main" name="BrushVTI">
  <a:themeElements>
    <a:clrScheme name="AnalogousFromRegularSeedLeftStep">
      <a:dk1>
        <a:srgbClr val="000000"/>
      </a:dk1>
      <a:lt1>
        <a:srgbClr val="FFFFFF"/>
      </a:lt1>
      <a:dk2>
        <a:srgbClr val="263F24"/>
      </a:dk2>
      <a:lt2>
        <a:srgbClr val="EAE7E4"/>
      </a:lt2>
      <a:accent1>
        <a:srgbClr val="4D7DC3"/>
      </a:accent1>
      <a:accent2>
        <a:srgbClr val="3B9CB1"/>
      </a:accent2>
      <a:accent3>
        <a:srgbClr val="47B49A"/>
      </a:accent3>
      <a:accent4>
        <a:srgbClr val="3BB164"/>
      </a:accent4>
      <a:accent5>
        <a:srgbClr val="4FB648"/>
      </a:accent5>
      <a:accent6>
        <a:srgbClr val="75B13B"/>
      </a:accent6>
      <a:hlink>
        <a:srgbClr val="A87A38"/>
      </a:hlink>
      <a:folHlink>
        <a:srgbClr val="848484"/>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186</TotalTime>
  <Words>1167</Words>
  <Application>Microsoft Office PowerPoint</Application>
  <PresentationFormat>Widescreen</PresentationFormat>
  <Paragraphs>130</Paragraphs>
  <Slides>70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Century Gothic</vt:lpstr>
      <vt:lpstr>Elephant</vt:lpstr>
      <vt:lpstr>BrushVTI</vt:lpstr>
      <vt:lpstr>Image Processing</vt:lpstr>
      <vt:lpstr>Header</vt:lpstr>
      <vt:lpstr>Digital Image </vt:lpstr>
      <vt:lpstr>Types of image</vt:lpstr>
      <vt:lpstr>Image as Matrix</vt:lpstr>
      <vt:lpstr>Phases of Image processing</vt:lpstr>
      <vt:lpstr>Phases of Image processing</vt:lpstr>
      <vt:lpstr>Fields</vt:lpstr>
      <vt:lpstr>Histogram</vt:lpstr>
      <vt:lpstr>Histogram Equalisation</vt:lpstr>
      <vt:lpstr>Transformation of Histogram</vt:lpstr>
      <vt:lpstr>Masking</vt:lpstr>
      <vt:lpstr>Filtering</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Girish Lande</dc:creator>
  <cp:lastModifiedBy>Girish Lande</cp:lastModifiedBy>
  <cp:revision>48</cp:revision>
  <dcterms:created xsi:type="dcterms:W3CDTF">2020-04-27T06:53:24Z</dcterms:created>
  <dcterms:modified xsi:type="dcterms:W3CDTF">2020-05-18T14:20:18Z</dcterms:modified>
</cp:coreProperties>
</file>